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6" r:id="rId2"/>
    <p:sldId id="387" r:id="rId3"/>
    <p:sldId id="257" r:id="rId4"/>
    <p:sldId id="258" r:id="rId5"/>
    <p:sldId id="388" r:id="rId6"/>
    <p:sldId id="259" r:id="rId7"/>
    <p:sldId id="404" r:id="rId8"/>
    <p:sldId id="326" r:id="rId9"/>
    <p:sldId id="329" r:id="rId10"/>
    <p:sldId id="327" r:id="rId11"/>
    <p:sldId id="389" r:id="rId12"/>
    <p:sldId id="328" r:id="rId13"/>
    <p:sldId id="330" r:id="rId14"/>
    <p:sldId id="390" r:id="rId15"/>
    <p:sldId id="394" r:id="rId16"/>
    <p:sldId id="331" r:id="rId17"/>
    <p:sldId id="334" r:id="rId18"/>
    <p:sldId id="333" r:id="rId19"/>
    <p:sldId id="391" r:id="rId20"/>
    <p:sldId id="332" r:id="rId21"/>
    <p:sldId id="335" r:id="rId22"/>
    <p:sldId id="393" r:id="rId23"/>
    <p:sldId id="392" r:id="rId24"/>
    <p:sldId id="336" r:id="rId25"/>
    <p:sldId id="337" r:id="rId26"/>
    <p:sldId id="400" r:id="rId27"/>
    <p:sldId id="338" r:id="rId28"/>
    <p:sldId id="395" r:id="rId29"/>
    <p:sldId id="396" r:id="rId30"/>
    <p:sldId id="340" r:id="rId31"/>
    <p:sldId id="341" r:id="rId32"/>
    <p:sldId id="397" r:id="rId33"/>
    <p:sldId id="342" r:id="rId34"/>
    <p:sldId id="398" r:id="rId35"/>
    <p:sldId id="399" r:id="rId36"/>
    <p:sldId id="343" r:id="rId37"/>
    <p:sldId id="344" r:id="rId38"/>
    <p:sldId id="345" r:id="rId39"/>
    <p:sldId id="346" r:id="rId40"/>
    <p:sldId id="349" r:id="rId41"/>
    <p:sldId id="348" r:id="rId42"/>
    <p:sldId id="347" r:id="rId43"/>
    <p:sldId id="403" r:id="rId44"/>
    <p:sldId id="352" r:id="rId45"/>
    <p:sldId id="351" r:id="rId46"/>
    <p:sldId id="385" r:id="rId4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1" autoAdjust="0"/>
    <p:restoredTop sz="94625" autoAdjust="0"/>
  </p:normalViewPr>
  <p:slideViewPr>
    <p:cSldViewPr>
      <p:cViewPr>
        <p:scale>
          <a:sx n="75" d="100"/>
          <a:sy n="75" d="100"/>
        </p:scale>
        <p:origin x="-2052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58B46-34F3-4C78-8D11-00C7E92D8854}" type="datetimeFigureOut">
              <a:rPr lang="da-DK" smtClean="0"/>
              <a:pPr/>
              <a:t>27-02-2019</a:t>
            </a:fld>
            <a:endParaRPr lang="da-D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7155EB-671E-4564-8F5D-EE34FCDA3B1B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arl Johan\Desktop\Training\10-102-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48880"/>
            <a:ext cx="3168352" cy="31683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SeaCom product presentation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2050" name="Picture 2" descr="C:\Users\Carl Johan\Desktop\Training\10-092-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262662" cy="4262662"/>
          </a:xfrm>
          <a:prstGeom prst="rect">
            <a:avLst/>
          </a:prstGeom>
          <a:noFill/>
        </p:spPr>
      </p:pic>
      <p:pic>
        <p:nvPicPr>
          <p:cNvPr id="2052" name="Picture 4" descr="C:\Users\Carl Johan\Desktop\Training\10-110-1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25144"/>
            <a:ext cx="1903810" cy="1903810"/>
          </a:xfrm>
          <a:prstGeom prst="rect">
            <a:avLst/>
          </a:prstGeom>
          <a:noFill/>
        </p:spPr>
      </p:pic>
      <p:pic>
        <p:nvPicPr>
          <p:cNvPr id="2054" name="Picture 6" descr="C:\Users\Carl Johan\Desktop\Training\10-400-1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2160240" cy="2160240"/>
          </a:xfrm>
          <a:prstGeom prst="rect">
            <a:avLst/>
          </a:prstGeom>
          <a:noFill/>
        </p:spPr>
      </p:pic>
      <p:pic>
        <p:nvPicPr>
          <p:cNvPr id="2055" name="Picture 7" descr="C:\Users\Carl Johan\Desktop\Training\10-400-0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284984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SeaCom 2100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5122" name="Picture 2" descr="C:\Users\Carl Johan\Desktop\Training\10-092-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509120" cy="4509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988840"/>
            <a:ext cx="4392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Large steel cabinet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All cable terminations inside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8 extensions  (extendable to 256)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2 trunk lines for satellite terminals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Alarm relay output for bridge alarm systems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Powered by 2 x 24V  (main and battery)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Power consumption 15W (8 lines system)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0 - 55 </a:t>
            </a:r>
            <a:r>
              <a:rPr lang="en-US" sz="1600" dirty="0" err="1" smtClean="0"/>
              <a:t>dgs</a:t>
            </a:r>
            <a:r>
              <a:rPr lang="en-US" sz="1600" dirty="0" smtClean="0"/>
              <a:t> operating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Type approved by DNV-GL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All common features of telephone systems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Optional Call Data Management system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Windows based configuration of number plan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LxBxH</a:t>
            </a:r>
            <a:r>
              <a:rPr lang="en-US" sz="1600" dirty="0" smtClean="0"/>
              <a:t>  475 x 232 x 670 mm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SeaCom 2100 inside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2051" name="Picture 3" descr="C:\Users\Carl Johan\Desktop\Training\10-092-0200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3456384" cy="3456384"/>
          </a:xfrm>
          <a:prstGeom prst="rect">
            <a:avLst/>
          </a:prstGeom>
          <a:noFill/>
        </p:spPr>
      </p:pic>
      <p:pic>
        <p:nvPicPr>
          <p:cNvPr id="2052" name="Picture 4" descr="C:\Users\Carl Johan\Desktop\Training\10-092-0200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636912" cy="3636912"/>
          </a:xfrm>
          <a:prstGeom prst="rect">
            <a:avLst/>
          </a:prstGeom>
          <a:noFill/>
        </p:spPr>
      </p:pic>
      <p:pic>
        <p:nvPicPr>
          <p:cNvPr id="2053" name="Picture 5" descr="C:\Users\Carl Johan\Desktop\Training\10-092-0200_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382665" cy="238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SeaCom 19’’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6146" name="Picture 2" descr="C:\Users\Carl Johan\Desktop\Training\10-091-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319464" cy="4319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2204864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Building part for creating custom exchangers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18 board positions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Paralleling possible for up to 800 extensions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Powered by 1 x 24V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Power consumption 15W (8 lines system)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0 - 55 </a:t>
            </a:r>
            <a:r>
              <a:rPr lang="en-US" sz="1600" dirty="0" err="1" smtClean="0"/>
              <a:t>dgs</a:t>
            </a:r>
            <a:r>
              <a:rPr lang="en-US" sz="1600" dirty="0" smtClean="0"/>
              <a:t> operating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All common features of telephone systems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Windows based configuration of number plan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Optional Call Data Management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LxBxH</a:t>
            </a:r>
            <a:r>
              <a:rPr lang="en-US" sz="1600" dirty="0" smtClean="0"/>
              <a:t>  483 x 300 x 128 mm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Included are:  PSU, CP2, FIO2M, AEXT8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Circuit boards for exchanges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863080" y="1916832"/>
            <a:ext cx="7669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AEXT16	Analogue Extension line card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AEXT8	 Analogue Extension line card   (DISCONTINUED)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FIO4		Trunk line and audio I/O card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FIO2		 Trunk line and audio I/O card (DISCONTINUED)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CP2		Central Processor running Windows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LSP		Linux System Processor running Linux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PSU2		Power Supply Unit for  </a:t>
            </a:r>
            <a:r>
              <a:rPr lang="en-US" dirty="0" err="1" smtClean="0"/>
              <a:t>SeaCom</a:t>
            </a:r>
            <a:r>
              <a:rPr lang="en-US" dirty="0" smtClean="0"/>
              <a:t> 2100 and 19’’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CTU2		Cable Termination Unit  16+2 lines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CTU24	Cable Termination Unit 24 lines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PDU		Power Distribution Unit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PIM		Power Input Module for </a:t>
            </a:r>
            <a:r>
              <a:rPr lang="en-US" dirty="0" err="1" smtClean="0"/>
              <a:t>SeaCom</a:t>
            </a:r>
            <a:r>
              <a:rPr lang="en-US" dirty="0" smtClean="0"/>
              <a:t> 2100 and 19’’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AEXT16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3074" name="Picture 2" descr="C:\Users\Carl Johan\Desktop\Training\10-110-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392488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1988840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Analogue Extension Line card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To be used in all exchange systems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8, 16 or 24 channels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Plain old telephone line interfaces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48V DC line feed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20mA loop current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50V 50Hz ringing signal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DTMF tone dialing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Loop disconnect dial (rotary dial)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FSK caller ID signaling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16 kHz out of voice band signaling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Gong generator for PA calls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Alarm tone generator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Backplane bus master capabilities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AEXT8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4751512" y="1988840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Analogue Extension Line card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To be used in SeaCom 2100 and SeaCom 19’’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8 channels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Plain old telephone line interfaces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48V DC line feed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20mA loop current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50V 50Hz ringing signal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DTMF tone dialing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Loop disconnect dial (rotary dial)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FSK caller ID signaling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16 kHz out of voice band signaling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Gong generator for PA calls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Alarm tone generator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</a:t>
            </a:r>
            <a:r>
              <a:rPr lang="da-DK" sz="1600" dirty="0" smtClean="0">
                <a:solidFill>
                  <a:srgbClr val="FF0000"/>
                </a:solidFill>
              </a:rPr>
              <a:t>DISCONTINUED</a:t>
            </a:r>
            <a:r>
              <a:rPr lang="da-DK" sz="1600" dirty="0" smtClean="0"/>
              <a:t> but still on stock</a:t>
            </a:r>
          </a:p>
          <a:p>
            <a:endParaRPr lang="en-US" sz="1600" dirty="0"/>
          </a:p>
        </p:txBody>
      </p:sp>
      <p:pic>
        <p:nvPicPr>
          <p:cNvPr id="5" name="Picture 4" descr="C:\Users\Carl Johan Jensen\Desktop\Manual\Manual billeder\AEXT8 ed1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FIO4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4098" name="Picture 2" descr="C:\Users\Carl Johan\Desktop\Training\10-110-1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8076"/>
            <a:ext cx="3960440" cy="39604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1556792"/>
            <a:ext cx="43924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Flexible IO card 2 or 4 lines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To be used in all exchange systems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2, 4 trunk lines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 audio in/out channels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 relays associated with audio channels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 general purpose relays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 general purpose digital inputs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8 zone relay drive output (the 4 line only)</a:t>
            </a:r>
            <a:br>
              <a:rPr lang="da-DK" sz="1600" dirty="0" smtClean="0"/>
            </a:br>
            <a:r>
              <a:rPr lang="da-DK" sz="1600" dirty="0" smtClean="0"/>
              <a:t>   driving ZRL8  PA speaker  realy board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Line feed detection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Ringing detection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DTMF receiver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DTMF transmitter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Call progress tone detector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Galvanic isolated 1,5kV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Zone relay drive 24V 50mA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Backplane bus master capabilities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Conference voice adder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FIO2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5122" name="Picture 2" descr="C:\Users\Carl Johan\Desktop\Training\10-110-1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139952" cy="41399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1988840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Flexible IO card 2 lines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To be used in all exchange systems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Analogue trunk for satellite terminals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Audio in for music listening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Audio out for PA amplfiers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Line voltage and current detection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Ringing detection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DTMF receiver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DTMF transmitter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Call Progress Tone Detections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600 ohm audio in/out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600 ohm trunk line impedance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Realy contact 24V DC 1A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Galvanic isolation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</a:t>
            </a:r>
            <a:r>
              <a:rPr lang="da-DK" sz="1600" dirty="0" smtClean="0">
                <a:solidFill>
                  <a:srgbClr val="FF0000"/>
                </a:solidFill>
              </a:rPr>
              <a:t>DISCONTINUED</a:t>
            </a:r>
            <a:r>
              <a:rPr lang="da-DK" sz="1600" dirty="0" smtClean="0"/>
              <a:t> but still on stock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CP2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6146" name="Picture 2" descr="C:\Users\Carl Johan\Desktop\Training\10-110-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149080" cy="4149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1988840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CP processor board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To be used in AlphaConnect 128 and 19’’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Executing the </a:t>
            </a:r>
            <a:r>
              <a:rPr lang="da-DK" sz="1600" i="1" dirty="0" smtClean="0"/>
              <a:t>Mxproces.exe</a:t>
            </a:r>
            <a:r>
              <a:rPr lang="da-DK" sz="1600" dirty="0" smtClean="0"/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Holding the </a:t>
            </a:r>
            <a:r>
              <a:rPr lang="da-DK" sz="1600" i="1" dirty="0" smtClean="0"/>
              <a:t>mx.mcf</a:t>
            </a:r>
            <a:r>
              <a:rPr lang="da-DK" sz="1600" dirty="0" smtClean="0"/>
              <a:t> configuration file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AMD G-series processor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1000 Mb RAM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Disk 8Gb Compact flash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10/100 Mbit Ethernet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 USB Serial port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1 RS232 serial port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Power  5W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DHCP server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Remote desktop server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Capable of running Call Data Manager</a:t>
            </a:r>
          </a:p>
          <a:p>
            <a:endParaRPr lang="da-DK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LSP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7170" name="Picture 2" descr="C:\Users\Carl Johan\Desktop\Training\20-110-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045025" cy="40450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1988840"/>
            <a:ext cx="4212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Linux System Processor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Used in </a:t>
            </a:r>
            <a:r>
              <a:rPr lang="en-US" sz="1600" dirty="0" err="1" smtClean="0"/>
              <a:t>AlphaConnect</a:t>
            </a:r>
            <a:r>
              <a:rPr lang="en-US" sz="1600" dirty="0" smtClean="0"/>
              <a:t> Classic only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Running customized Linux OS system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Executing the </a:t>
            </a:r>
            <a:r>
              <a:rPr lang="en-US" sz="1600" i="1" dirty="0" smtClean="0"/>
              <a:t>Processor</a:t>
            </a:r>
            <a:r>
              <a:rPr lang="en-US" sz="1600" dirty="0" smtClean="0"/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Holding the </a:t>
            </a:r>
            <a:r>
              <a:rPr lang="en-US" sz="1600" i="1" dirty="0" err="1" smtClean="0"/>
              <a:t>configuration_file</a:t>
            </a: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 </a:t>
            </a:r>
            <a:r>
              <a:rPr lang="en-US" sz="1600" dirty="0" smtClean="0"/>
              <a:t>64 bit quad-core ARM Cortext-A53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1.2GHz processor speed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DRAM 1GByte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16GByte Industrial grade SD card with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Ethernet interface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DHCP server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USB interface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Industrial temperature range  -25 ~ + 70 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This presentation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424936" cy="51398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Purpose of the </a:t>
            </a:r>
            <a:r>
              <a:rPr lang="en-US" b="1" dirty="0" err="1" smtClean="0"/>
              <a:t>SeaCom</a:t>
            </a:r>
            <a:r>
              <a:rPr lang="en-US" b="1" dirty="0" smtClean="0"/>
              <a:t>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/>
              <a:t>Functionalities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Product line 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/>
              <a:t>Exchanges</a:t>
            </a:r>
            <a:br>
              <a:rPr lang="en-US" sz="1600" dirty="0" smtClean="0"/>
            </a:br>
            <a:r>
              <a:rPr lang="en-US" sz="1600" dirty="0" smtClean="0"/>
              <a:t>	Intercom stations</a:t>
            </a:r>
            <a:br>
              <a:rPr lang="en-US" sz="1600" dirty="0" smtClean="0"/>
            </a:br>
            <a:r>
              <a:rPr lang="en-US" sz="1600" dirty="0" smtClean="0"/>
              <a:t>	Telephones</a:t>
            </a:r>
            <a:br>
              <a:rPr lang="en-US" sz="1600" dirty="0" smtClean="0"/>
            </a:br>
            <a:r>
              <a:rPr lang="en-US" sz="1600" dirty="0" smtClean="0"/>
              <a:t>	Accessories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Exhanges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err="1" smtClean="0"/>
              <a:t>SeaCom</a:t>
            </a:r>
            <a:r>
              <a:rPr lang="en-US" sz="1600" dirty="0" smtClean="0"/>
              <a:t> 3000	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dirty="0" err="1" smtClean="0"/>
              <a:t>SeaCom</a:t>
            </a:r>
            <a:r>
              <a:rPr lang="en-US" sz="1600" dirty="0" smtClean="0"/>
              <a:t> 2100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dirty="0" err="1" smtClean="0"/>
              <a:t>SeaCom</a:t>
            </a:r>
            <a:r>
              <a:rPr lang="en-US" sz="1600" dirty="0" smtClean="0"/>
              <a:t>  19''</a:t>
            </a:r>
            <a:br>
              <a:rPr lang="en-US" sz="1600" dirty="0" smtClean="0"/>
            </a:br>
            <a:r>
              <a:rPr lang="en-US" sz="1600" dirty="0" smtClean="0"/>
              <a:t>	Circuit boards 	</a:t>
            </a:r>
            <a:br>
              <a:rPr lang="en-US" sz="1600" dirty="0" smtClean="0"/>
            </a:br>
            <a:r>
              <a:rPr lang="en-US" sz="1600" dirty="0" smtClean="0"/>
              <a:t>	Accessories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Intercom stations and telephones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/>
              <a:t>General features</a:t>
            </a:r>
            <a:br>
              <a:rPr lang="en-US" sz="1600" dirty="0" smtClean="0"/>
            </a:br>
            <a:r>
              <a:rPr lang="en-US" sz="1600" dirty="0" smtClean="0"/>
              <a:t>	SC411</a:t>
            </a:r>
            <a:br>
              <a:rPr lang="en-US" sz="1600" dirty="0" smtClean="0"/>
            </a:br>
            <a:r>
              <a:rPr lang="en-US" sz="1600" dirty="0" smtClean="0"/>
              <a:t>	SC421</a:t>
            </a:r>
            <a:br>
              <a:rPr lang="en-US" sz="1600" dirty="0" smtClean="0"/>
            </a:br>
            <a:r>
              <a:rPr lang="en-US" sz="1600" dirty="0" smtClean="0"/>
              <a:t>	SC211</a:t>
            </a:r>
            <a:br>
              <a:rPr lang="en-US" sz="1600" dirty="0" smtClean="0"/>
            </a:br>
            <a:r>
              <a:rPr lang="en-US" sz="1600" dirty="0" smtClean="0"/>
              <a:t>	SC220</a:t>
            </a:r>
            <a:br>
              <a:rPr lang="en-US" sz="1600" dirty="0" smtClean="0"/>
            </a:br>
            <a:r>
              <a:rPr lang="en-US" sz="1600" dirty="0" smtClean="0"/>
              <a:t>	SC325</a:t>
            </a:r>
            <a:br>
              <a:rPr lang="en-US" sz="1600" dirty="0" smtClean="0"/>
            </a:br>
            <a:r>
              <a:rPr lang="da-DK" sz="1600" dirty="0" smtClean="0"/>
              <a:t>	</a:t>
            </a:r>
            <a:r>
              <a:rPr lang="en-US" sz="1600" dirty="0" smtClean="0"/>
              <a:t>Accessories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System programming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Miscellaneous</a:t>
            </a:r>
          </a:p>
          <a:p>
            <a:pPr lvl="0"/>
            <a:r>
              <a:rPr lang="en-US" dirty="0" smtClean="0"/>
              <a:t>	</a:t>
            </a:r>
            <a:r>
              <a:rPr lang="en-US" sz="1600" dirty="0" smtClean="0"/>
              <a:t>Manuals	</a:t>
            </a:r>
            <a:endParaRPr lang="da-DK" sz="1600" dirty="0" smtClean="0"/>
          </a:p>
          <a:p>
            <a:r>
              <a:rPr lang="en-US" sz="1600" dirty="0" smtClean="0"/>
              <a:t>	Master/slave concept</a:t>
            </a:r>
            <a:br>
              <a:rPr lang="en-US" sz="1600" dirty="0" smtClean="0"/>
            </a:br>
            <a:r>
              <a:rPr lang="en-US" sz="1600" dirty="0" smtClean="0"/>
              <a:t>	Cables</a:t>
            </a:r>
            <a:br>
              <a:rPr lang="en-US" sz="1600" dirty="0" smtClean="0"/>
            </a:br>
            <a:r>
              <a:rPr lang="en-US" sz="1600" dirty="0" smtClean="0"/>
              <a:t>	Shielding</a:t>
            </a:r>
            <a:br>
              <a:rPr lang="en-US" sz="1600" dirty="0" smtClean="0"/>
            </a:br>
            <a:r>
              <a:rPr lang="en-US" sz="1600" dirty="0" smtClean="0"/>
              <a:t>	Using the PIM of Classic</a:t>
            </a:r>
            <a:r>
              <a:rPr lang="en-US" dirty="0" smtClean="0"/>
              <a:t/>
            </a:r>
            <a:br>
              <a:rPr lang="en-US" dirty="0" smtClean="0"/>
            </a:b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PSU2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8194" name="Picture 2" descr="C:\Users\Carl Johan\Desktop\Training\10-110-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64496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1988840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Power Supply Unit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Used in AlphaConnect 128 and 19´´ only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Required for  using CP2 and AEXT8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Converts </a:t>
            </a:r>
            <a:r>
              <a:rPr lang="en-US" sz="1600" dirty="0" smtClean="0"/>
              <a:t>24V DC power supply into:</a:t>
            </a:r>
            <a:br>
              <a:rPr lang="en-US" sz="1600" dirty="0" smtClean="0"/>
            </a:br>
            <a:r>
              <a:rPr lang="en-US" sz="1600" dirty="0" smtClean="0"/>
              <a:t>  	-48V DC, </a:t>
            </a:r>
            <a:br>
              <a:rPr lang="en-US" sz="1600" dirty="0" smtClean="0"/>
            </a:br>
            <a:r>
              <a:rPr lang="en-US" sz="1600" dirty="0" smtClean="0"/>
              <a:t>  	+-5V DC </a:t>
            </a:r>
            <a:br>
              <a:rPr lang="en-US" sz="1600" dirty="0" smtClean="0"/>
            </a:br>
            <a:r>
              <a:rPr lang="en-US" sz="1600" dirty="0" smtClean="0"/>
              <a:t>	80V 50 Hz AC.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On/off switch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Power indicators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System watch dog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250W total</a:t>
            </a:r>
            <a:endParaRPr lang="da-DK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CTU2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9218" name="Picture 2" descr="C:\Users\Carl Johan\Desktop\Training\10-110-1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960440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285293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Cable Termination Unit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16 + 2 lines 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Max 1,5mm2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Max current 1A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CTU24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10242" name="Picture 2" descr="C:\Users\Carl Johan\Desktop\Training\10-110-1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778945" cy="37789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299695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Cable Termination Unit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24 lines 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Max 1,5mm2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Max current 1A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PDU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11266" name="Picture 2" descr="C:\Users\Carl Johan\Desktop\Training\10-110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900885" cy="39008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270892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Power Distribution Unit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</a:t>
            </a:r>
            <a:r>
              <a:rPr lang="en-US" sz="1600" dirty="0" smtClean="0"/>
              <a:t>24V DC operation only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Input max 10A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18 power outputs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Output max 1A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4 fused groups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2 inputs: main and battery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Build in summing diodes</a:t>
            </a:r>
          </a:p>
          <a:p>
            <a:pPr>
              <a:buFont typeface="Arial" pitchFamily="34" charset="0"/>
              <a:buChar char="•"/>
            </a:pPr>
            <a:endParaRPr lang="da-DK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PIM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12290" name="Picture 2" descr="C:\Users\Carl Johan\Desktop\Training\20-110-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069929" cy="40699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2492896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 Power Input Module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Used in AlphaConnect 128 and 19’’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</a:t>
            </a:r>
            <a:r>
              <a:rPr lang="en-US" sz="1600" dirty="0" smtClean="0"/>
              <a:t>24V DC operation only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Max 4A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Two power inputs: main and battery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Internal summing diode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Alarm relay output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Fan drive output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Power indicator LED's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Alarm indicator LED</a:t>
            </a:r>
          </a:p>
          <a:p>
            <a:pPr>
              <a:buFont typeface="Arial" pitchFamily="34" charset="0"/>
              <a:buChar char="•"/>
            </a:pPr>
            <a:endParaRPr lang="da-DK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arl Johan\Desktop\Training\10-501-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1224583" cy="12245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Intercom stations and telephones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1027" name="Picture 3" descr="C:\Users\Carl Johan\Desktop\Training\10-102-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2160240" cy="2016224"/>
          </a:xfrm>
          <a:prstGeom prst="rect">
            <a:avLst/>
          </a:prstGeom>
          <a:noFill/>
        </p:spPr>
      </p:pic>
      <p:pic>
        <p:nvPicPr>
          <p:cNvPr id="1030" name="Picture 6" descr="C:\Users\Carl Johan\Desktop\Training\10-102-0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93096"/>
            <a:ext cx="2214240" cy="2214240"/>
          </a:xfrm>
          <a:prstGeom prst="rect">
            <a:avLst/>
          </a:prstGeom>
          <a:noFill/>
        </p:spPr>
      </p:pic>
      <p:pic>
        <p:nvPicPr>
          <p:cNvPr id="1031" name="Picture 7" descr="C:\Users\Carl Johan\Desktop\Training\10-102-0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700808"/>
            <a:ext cx="1692696" cy="1692696"/>
          </a:xfrm>
          <a:prstGeom prst="rect">
            <a:avLst/>
          </a:prstGeom>
          <a:noFill/>
        </p:spPr>
      </p:pic>
      <p:pic>
        <p:nvPicPr>
          <p:cNvPr id="1032" name="Picture 8" descr="C:\Users\Carl Johan\Desktop\Training\10-400-0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628800"/>
            <a:ext cx="1958406" cy="1958406"/>
          </a:xfrm>
          <a:prstGeom prst="rect">
            <a:avLst/>
          </a:prstGeom>
          <a:noFill/>
        </p:spPr>
      </p:pic>
      <p:pic>
        <p:nvPicPr>
          <p:cNvPr id="1033" name="Picture 9" descr="C:\Users\Carl Johan\Desktop\Training\10-102-04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293096"/>
            <a:ext cx="2306657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1700808"/>
            <a:ext cx="180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SC411</a:t>
            </a:r>
          </a:p>
          <a:p>
            <a:r>
              <a:rPr lang="da-DK" sz="1400" dirty="0" smtClean="0"/>
              <a:t>Bridge , </a:t>
            </a:r>
            <a:br>
              <a:rPr lang="da-DK" sz="1400" dirty="0" smtClean="0"/>
            </a:br>
            <a:r>
              <a:rPr lang="da-DK" sz="1400" dirty="0" smtClean="0"/>
              <a:t>ECR</a:t>
            </a:r>
            <a:endParaRPr lang="da-DK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3933056"/>
            <a:ext cx="13681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SC220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400" dirty="0" smtClean="0"/>
              <a:t>General purpose industrial telephone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184482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SC325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400" dirty="0" smtClean="0"/>
              <a:t>Cabins, offices</a:t>
            </a:r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3933056"/>
            <a:ext cx="15841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SC421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400" dirty="0" smtClean="0"/>
              <a:t>Deck, engine, workshop, galley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933056"/>
            <a:ext cx="15841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SC211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400" dirty="0" smtClean="0"/>
              <a:t>Deck, </a:t>
            </a:r>
          </a:p>
          <a:p>
            <a:r>
              <a:rPr lang="da-DK" sz="1400" dirty="0" smtClean="0"/>
              <a:t>engine</a:t>
            </a:r>
            <a:endParaRPr lang="da-D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General concepts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2050" name="Picture 2" descr="C:\Users\Carl Johan\Desktop\Training\10-102-0421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2592288" cy="2592288"/>
          </a:xfrm>
          <a:prstGeom prst="rect">
            <a:avLst/>
          </a:prstGeom>
          <a:noFill/>
        </p:spPr>
      </p:pic>
      <p:pic>
        <p:nvPicPr>
          <p:cNvPr id="2051" name="Picture 3" descr="C:\Users\Carl Johan\Desktop\Training\10-102-0211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2736304" cy="2736304"/>
          </a:xfrm>
          <a:prstGeom prst="rect">
            <a:avLst/>
          </a:prstGeom>
          <a:noFill/>
        </p:spPr>
      </p:pic>
      <p:pic>
        <p:nvPicPr>
          <p:cNvPr id="2053" name="Picture 5" descr="C:\Users\Carl Johan\Desktop\Training\10-400-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77072"/>
            <a:ext cx="2592288" cy="2592288"/>
          </a:xfrm>
          <a:prstGeom prst="rect">
            <a:avLst/>
          </a:prstGeom>
          <a:noFill/>
        </p:spPr>
      </p:pic>
      <p:pic>
        <p:nvPicPr>
          <p:cNvPr id="2054" name="Picture 6" descr="C:\Users\Carl Johan\Desktop\Training\10-400-1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07468">
            <a:off x="2483047" y="3508643"/>
            <a:ext cx="2649289" cy="26492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63688" y="580526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Shared handset</a:t>
            </a:r>
            <a:br>
              <a:rPr lang="da-DK" sz="1600" dirty="0" smtClean="0"/>
            </a:b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1916832"/>
            <a:ext cx="2871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Shared layout of the connectors</a:t>
            </a: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436510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 Shared headset</a:t>
            </a: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7008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 Shared box layout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SC411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3074" name="Picture 2" descr="C:\Users\Carl Johan\Desktop\Training\10-102-0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461372" cy="44613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51512" y="1268760"/>
            <a:ext cx="43924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400" dirty="0" smtClean="0"/>
              <a:t> To be used on bridge console and ECR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Screw less flush mount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Loud speaking hands-free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Auto dimmed red backlight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handset,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headset 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10W external speaker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external microphone and footswitch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4 ringing sounds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Voice activated hook off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Busy tone disconnect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Power 18-32V DC 1A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Standard analog telephone line 600 ohm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DTMF &amp; LD dialing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Ringing relay contacts 24V DC 1A.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-25 to 70 </a:t>
            </a:r>
            <a:r>
              <a:rPr lang="da-DK" sz="1400" baseline="30000" dirty="0" smtClean="0"/>
              <a:t>o</a:t>
            </a:r>
            <a:r>
              <a:rPr lang="da-DK" sz="1400" dirty="0" smtClean="0"/>
              <a:t>C operation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IP20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DNV-GL type approved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EN60945 and IACS E10 compliant</a:t>
            </a:r>
          </a:p>
          <a:p>
            <a:pPr>
              <a:buFont typeface="Arial" pitchFamily="34" charset="0"/>
              <a:buChar char="•"/>
            </a:pPr>
            <a:endParaRPr lang="da-DK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SC421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1268760"/>
            <a:ext cx="43924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400" dirty="0" smtClean="0"/>
              <a:t> General purpose intercom station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Water tight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Salt mist resistant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Bulkhead mount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Loud speaking hands-free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handset,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headset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10W external speaker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Auto dimmed red backlight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Busy tone disconnect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4 ringing sounds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Power 18-32V DC 1A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Voice activated hook off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Line voltage 20-50V DC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Ringing 40-90Vrms @20-50Hz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Standard analog telephone line 600 ohm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DTMF &amp; LD dialing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Ringing relay contacts 24V DC 1A.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-25 to 70 </a:t>
            </a:r>
            <a:r>
              <a:rPr lang="da-DK" sz="1400" baseline="30000" dirty="0" smtClean="0"/>
              <a:t>o</a:t>
            </a:r>
            <a:r>
              <a:rPr lang="da-DK" sz="1400" dirty="0" smtClean="0"/>
              <a:t>C operation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DNV-GL type approved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EN60945 and IACS E10 compliant</a:t>
            </a:r>
          </a:p>
          <a:p>
            <a:pPr>
              <a:buFont typeface="Arial" pitchFamily="34" charset="0"/>
              <a:buChar char="•"/>
            </a:pPr>
            <a:endParaRPr lang="da-DK" sz="1600" dirty="0" smtClean="0"/>
          </a:p>
          <a:p>
            <a:endParaRPr lang="en-US" sz="1600" dirty="0"/>
          </a:p>
        </p:txBody>
      </p:sp>
      <p:pic>
        <p:nvPicPr>
          <p:cNvPr id="5122" name="Picture 2" descr="C:\Users\Carl Johan\Desktop\Training\10-102-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556792"/>
            <a:ext cx="471601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SC220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4751512" y="1484784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400" dirty="0" smtClean="0"/>
              <a:t> General purpose industrial telephone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Water tight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Salt mist resistant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handset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headset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2 wire analogue telephone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DTMF dialing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50V AC ringing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600 ohm line impedance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Relay for driving external flash / horn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Full numeric keyboard with R function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Headset button for headset only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MIC button for PTT mode with handset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Busy tone disconnect function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Programmable gain and volume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Type approved by DNV-GL</a:t>
            </a:r>
          </a:p>
          <a:p>
            <a:pPr>
              <a:buFont typeface="Arial" pitchFamily="34" charset="0"/>
              <a:buChar char="•"/>
            </a:pPr>
            <a:endParaRPr lang="da-DK" sz="1600" dirty="0" smtClean="0"/>
          </a:p>
          <a:p>
            <a:endParaRPr lang="en-US" sz="1600" dirty="0"/>
          </a:p>
        </p:txBody>
      </p:sp>
      <p:pic>
        <p:nvPicPr>
          <p:cNvPr id="6146" name="Picture 2" descr="C:\Users\Carl Johan\Desktop\Training\10-102-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44824"/>
            <a:ext cx="4706988" cy="470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Purpose of the SeaCom system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1800"/>
            <a:ext cx="9144000" cy="454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SC211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4098" name="Picture 2" descr="C:\Users\Carl Johan\Desktop\Training\10-102-0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326161" cy="43261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1556792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400" dirty="0" smtClean="0"/>
              <a:t> Talk back command station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To be used on deck and in engine spaces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Power 18-32V DC 1A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headset 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Connects 10W horn speaker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3 call buttons for fixed number calls and PTT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Relay for driving external flash / horn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10W speaker driver amplifier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Water tight enclosure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Internal adjustable volume setting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Internal microphone gain setting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Type approved by DNV-GL</a:t>
            </a:r>
          </a:p>
          <a:p>
            <a:pPr>
              <a:buFont typeface="Arial" pitchFamily="34" charset="0"/>
              <a:buChar char="•"/>
            </a:pPr>
            <a:endParaRPr lang="da-DK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TX325 / SC325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7171" name="Picture 3" descr="C:\Users\Carl Johan\Desktop\Training\10-400-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916832"/>
            <a:ext cx="4566295" cy="45662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1916832"/>
            <a:ext cx="43924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400" dirty="0" smtClean="0"/>
              <a:t> Telephone for cabins and offices</a:t>
            </a:r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</a:t>
            </a:r>
            <a:r>
              <a:rPr lang="en-US" sz="1400" dirty="0" smtClean="0"/>
              <a:t>Desktop and wall mount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Powered by phone line only. NO batteries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Hands free speaking</a:t>
            </a:r>
            <a:endParaRPr lang="da-DK" sz="1400" dirty="0" smtClean="0"/>
          </a:p>
          <a:p>
            <a:pPr>
              <a:buFont typeface="Arial" pitchFamily="34" charset="0"/>
              <a:buChar char="•"/>
            </a:pPr>
            <a:r>
              <a:rPr lang="da-DK" sz="1400" dirty="0" smtClean="0"/>
              <a:t> Talk </a:t>
            </a:r>
            <a:r>
              <a:rPr lang="en-US" sz="1400" dirty="0" smtClean="0"/>
              <a:t>Large display showing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Caller ID and caller number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Time display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PA calls reception (D option)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Direct in calls (D option)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Clip for handset hold (D option)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2 wire interfacing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DTMF dialing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50V AC ringing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R button for transfers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RJ11 cable connection</a:t>
            </a:r>
          </a:p>
          <a:p>
            <a:pPr>
              <a:buFont typeface="Arial" pitchFamily="34" charset="0"/>
              <a:buChar char="•"/>
            </a:pPr>
            <a:endParaRPr lang="da-DK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Accessories for intercom stations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8197" name="Picture 5" descr="C:\Users\Carl Johan\Desktop\Training\10-400-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21761">
            <a:off x="410115" y="2038914"/>
            <a:ext cx="3157832" cy="3157832"/>
          </a:xfrm>
          <a:prstGeom prst="rect">
            <a:avLst/>
          </a:prstGeom>
          <a:noFill/>
        </p:spPr>
      </p:pic>
      <p:pic>
        <p:nvPicPr>
          <p:cNvPr id="8200" name="Picture 8" descr="C:\Users\Carl Johan\Desktop\Training\10-400-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888432" cy="38884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52120" y="19168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Handset flush mount</a:t>
            </a:r>
            <a:br>
              <a:rPr lang="da-DK" b="1" dirty="0" smtClean="0"/>
            </a:br>
            <a:r>
              <a:rPr lang="da-DK" b="1" dirty="0" smtClean="0"/>
              <a:t>for SC411</a:t>
            </a:r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6288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Handset for SC220, SC421</a:t>
            </a:r>
            <a:endParaRPr lang="da-DK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54452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Mounting kit</a:t>
            </a:r>
          </a:p>
          <a:p>
            <a:endParaRPr lang="da-DK" dirty="0"/>
          </a:p>
        </p:txBody>
      </p:sp>
      <p:pic>
        <p:nvPicPr>
          <p:cNvPr id="8198" name="Picture 6" descr="C:\Users\Carl Johan\Desktop\Training\10-400-1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69776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Accessories for intercom stations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8194" name="Picture 2" descr="C:\Users\Carl Johan\Desktop\Training\10-400-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104456" cy="4104456"/>
          </a:xfrm>
          <a:prstGeom prst="rect">
            <a:avLst/>
          </a:prstGeom>
          <a:noFill/>
        </p:spPr>
      </p:pic>
      <p:pic>
        <p:nvPicPr>
          <p:cNvPr id="8195" name="Picture 3" descr="C:\Users\Carl Johan\Desktop\Training\10-400-0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97760"/>
            <a:ext cx="2160240" cy="21602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4048" y="1700808"/>
            <a:ext cx="37444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Headset</a:t>
            </a:r>
          </a:p>
          <a:p>
            <a:pPr>
              <a:buFont typeface="Arial" pitchFamily="34" charset="0"/>
              <a:buChar char="•"/>
            </a:pPr>
            <a:r>
              <a:rPr lang="da-DK" sz="1600" b="1" dirty="0" smtClean="0"/>
              <a:t> </a:t>
            </a:r>
            <a:r>
              <a:rPr lang="da-DK" sz="1600" dirty="0" smtClean="0"/>
              <a:t>Peltor based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Noise cancelling microphone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Heavy duty ”boot resistant” cable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Oil resistant cable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PTT switch on earcup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4365104"/>
            <a:ext cx="3240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Headset extension cable</a:t>
            </a:r>
          </a:p>
          <a:p>
            <a:pPr>
              <a:buFont typeface="Arial" pitchFamily="34" charset="0"/>
              <a:buChar char="•"/>
            </a:pPr>
            <a:r>
              <a:rPr lang="da-DK" sz="1600" b="1" dirty="0" smtClean="0"/>
              <a:t> </a:t>
            </a:r>
            <a:r>
              <a:rPr lang="da-DK" sz="1600" dirty="0" smtClean="0"/>
              <a:t>10 or 20m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Accessories for intercom stations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270892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Beacon sounder  </a:t>
            </a:r>
          </a:p>
          <a:p>
            <a:pPr>
              <a:buFont typeface="Arial" pitchFamily="34" charset="0"/>
              <a:buChar char="•"/>
            </a:pPr>
            <a:r>
              <a:rPr lang="da-DK" b="1" dirty="0" smtClean="0"/>
              <a:t> </a:t>
            </a:r>
            <a:r>
              <a:rPr lang="da-DK" sz="1600" dirty="0" smtClean="0"/>
              <a:t>SC211, SC220, SC421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24V DC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Activated by internal relay</a:t>
            </a:r>
          </a:p>
          <a:p>
            <a:endParaRPr lang="da-DK" b="1" dirty="0" smtClean="0"/>
          </a:p>
          <a:p>
            <a:endParaRPr lang="da-DK" dirty="0"/>
          </a:p>
        </p:txBody>
      </p:sp>
      <p:pic>
        <p:nvPicPr>
          <p:cNvPr id="14" name="Picture 13" descr="C:\Users\Carl Johan Jensen\Desktop\Manual\Manual billeder\SC220set ed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9685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868144" y="155679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Hornspeaker 10W 8ohm  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SC211, SC421</a:t>
            </a:r>
          </a:p>
          <a:p>
            <a:endParaRPr lang="da-DK" b="1" dirty="0" smtClean="0"/>
          </a:p>
          <a:p>
            <a:endParaRPr lang="da-DK" dirty="0"/>
          </a:p>
        </p:txBody>
      </p:sp>
      <p:pic>
        <p:nvPicPr>
          <p:cNvPr id="8201" name="Picture 9" descr="C:\Users\Carl Johan\Desktop\Training\10-501-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1368152" cy="136815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3131840" y="220486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Accessories for intercom stations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1916832"/>
            <a:ext cx="2736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Front cover door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IP65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SC211, SC220, SC421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 Accoustically open</a:t>
            </a:r>
            <a:endParaRPr lang="da-DK" sz="1600" dirty="0"/>
          </a:p>
        </p:txBody>
      </p:sp>
      <p:pic>
        <p:nvPicPr>
          <p:cNvPr id="8202" name="Picture 10" descr="C:\Users\Carl Johan\Desktop\Training\10-400-1040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73424"/>
            <a:ext cx="3707904" cy="3707904"/>
          </a:xfrm>
          <a:prstGeom prst="rect">
            <a:avLst/>
          </a:prstGeom>
          <a:noFill/>
        </p:spPr>
      </p:pic>
      <p:pic>
        <p:nvPicPr>
          <p:cNvPr id="8203" name="Picture 11" descr="C:\Users\Carl Johan\Desktop\Training\10-400-1040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35202"/>
            <a:ext cx="3456384" cy="3456384"/>
          </a:xfrm>
          <a:prstGeom prst="rect">
            <a:avLst/>
          </a:prstGeom>
          <a:noFill/>
        </p:spPr>
      </p:pic>
      <p:pic>
        <p:nvPicPr>
          <p:cNvPr id="8199" name="Picture 7" descr="C:\Users\Carl Johan\Desktop\Training\10-400-1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System programming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Windows based configuration tool software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One single file holding all data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Assigning telephone numbers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Assigning  names of telephones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Defining system call numbers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Setting  access privileges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Accessing the configuration file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72817"/>
            <a:ext cx="70567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Configuration data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600" dirty="0" smtClean="0"/>
              <a:t>The configuration file data are stored in one single</a:t>
            </a:r>
            <a:br>
              <a:rPr lang="en-US" sz="1600" dirty="0" smtClean="0"/>
            </a:br>
            <a:r>
              <a:rPr lang="en-US" sz="1600" dirty="0" smtClean="0"/>
              <a:t>file on the disk of the CP in use.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600" dirty="0" smtClean="0"/>
              <a:t>For the Windows OS, the file is named </a:t>
            </a:r>
            <a:r>
              <a:rPr lang="en-US" sz="1600" b="1" dirty="0" smtClean="0"/>
              <a:t>mx.mcf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600" dirty="0" smtClean="0"/>
              <a:t>For the Linux OS, the file is named </a:t>
            </a:r>
            <a:r>
              <a:rPr lang="en-US" sz="1600" b="1" dirty="0" err="1" smtClean="0"/>
              <a:t>configuration_file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Access to the file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600" dirty="0" smtClean="0"/>
              <a:t>USB key access.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600" dirty="0" smtClean="0"/>
              <a:t>Shared network folder access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600" dirty="0" smtClean="0"/>
              <a:t>Using remote desktop </a:t>
            </a:r>
            <a:r>
              <a:rPr lang="en-US" sz="1600" dirty="0" err="1" smtClean="0"/>
              <a:t>VNCviewer</a:t>
            </a: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Editing the file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600" dirty="0" smtClean="0"/>
              <a:t>Windows OS : use the </a:t>
            </a:r>
            <a:r>
              <a:rPr lang="en-US" sz="1600" b="1" dirty="0" smtClean="0"/>
              <a:t>Mxconfig.exe</a:t>
            </a:r>
            <a:r>
              <a:rPr lang="en-US" sz="1600" dirty="0" smtClean="0"/>
              <a:t> software tool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600" dirty="0" smtClean="0"/>
              <a:t>Linux OS : use the </a:t>
            </a:r>
            <a:r>
              <a:rPr lang="en-US" sz="1600" b="1" dirty="0" smtClean="0"/>
              <a:t>Configuration</a:t>
            </a:r>
            <a:r>
              <a:rPr lang="en-US" sz="1600" dirty="0" smtClean="0"/>
              <a:t> software tool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 marL="1257300" lvl="2" indent="-342900"/>
            <a:endParaRPr lang="en-US" b="1" dirty="0" smtClean="0"/>
          </a:p>
          <a:p>
            <a:pPr marL="1257300" lvl="2" indent="-342900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Basic views of the configuration tool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660232" cy="43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System call numbers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70567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sz="1600" dirty="0" smtClean="0"/>
              <a:t>System call numbers are “virtual” call number having no hardware associated. They are used to implement system functions.</a:t>
            </a:r>
            <a:br>
              <a:rPr lang="en-US" sz="1600" dirty="0" smtClean="0"/>
            </a:br>
            <a:endParaRPr lang="en-US" sz="1600" dirty="0" smtClean="0"/>
          </a:p>
          <a:p>
            <a:pPr marL="800100" lvl="1" indent="-342900"/>
            <a:r>
              <a:rPr lang="en-US" sz="1600" dirty="0" smtClean="0"/>
              <a:t>The below system call numbers are available:</a:t>
            </a:r>
          </a:p>
          <a:p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Priority call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Set date and time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Wake up</a:t>
            </a:r>
            <a:endParaRPr lang="da-DK" sz="1200" dirty="0" smtClean="0"/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Ringing group</a:t>
            </a:r>
            <a:r>
              <a:rPr lang="da-DK" sz="120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Short number dial</a:t>
            </a:r>
            <a:endParaRPr lang="da-DK" sz="1200" dirty="0" smtClean="0"/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Number alias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Paging call</a:t>
            </a:r>
            <a:endParaRPr lang="da-DK" sz="1200" dirty="0" smtClean="0"/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Call pickup</a:t>
            </a:r>
            <a:endParaRPr lang="da-DK" sz="1200" dirty="0" smtClean="0"/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Music when free</a:t>
            </a:r>
            <a:endParaRPr lang="da-DK" sz="1200" dirty="0" smtClean="0"/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Alarm distribution</a:t>
            </a:r>
            <a:endParaRPr lang="da-DK" sz="1200" dirty="0" smtClean="0"/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Mode selection (day mode / night mode)</a:t>
            </a:r>
            <a:endParaRPr lang="da-DK" sz="1200" dirty="0" smtClean="0"/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Do not disturb</a:t>
            </a:r>
            <a:endParaRPr lang="da-DK" sz="1200" dirty="0" smtClean="0"/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Semi-duplex conference (talk back)</a:t>
            </a:r>
            <a:endParaRPr lang="da-DK" sz="1200" dirty="0" smtClean="0"/>
          </a:p>
          <a:p>
            <a:pPr lvl="2">
              <a:buFont typeface="Arial" pitchFamily="34" charset="0"/>
              <a:buChar char="•"/>
            </a:pPr>
            <a:r>
              <a:rPr lang="da-DK" sz="1200" dirty="0" smtClean="0"/>
              <a:t> </a:t>
            </a:r>
            <a:r>
              <a:rPr lang="en-US" sz="1400" dirty="0" smtClean="0"/>
              <a:t>Real conference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 marL="1257300" lvl="2" indent="-342900"/>
            <a:endParaRPr lang="en-US" b="1" dirty="0" smtClean="0"/>
          </a:p>
          <a:p>
            <a:pPr marL="1257300" lvl="2" indent="-342900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Functionalities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863080" y="1916832"/>
            <a:ext cx="76693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Internal on board 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Distribution of satellite 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Communication in noisy environment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Communication in dirty, wet and salty environment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Telephone calls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Intercom style hands-free 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Talk- back command calls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Groups and conference calls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Voice announcements (PA)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Time distribution and wake-up calls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Call Data Management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Access control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41084" cy="480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Miscellaneous good to know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7056784" cy="34470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Manuals and MAN pages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master slave concept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Cables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Shielding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PIM of the Classic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800100" lvl="1" indent="-34290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 marL="1257300" lvl="2" indent="-342900"/>
            <a:endParaRPr lang="en-US" b="1" dirty="0" smtClean="0"/>
          </a:p>
          <a:p>
            <a:pPr marL="1257300" lvl="2" indent="-342900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4005064"/>
            <a:ext cx="172819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Manuals and MAN pages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/>
              <a:t>SeaCom</a:t>
            </a:r>
            <a:r>
              <a:rPr lang="en-US" sz="1600" dirty="0" smtClean="0"/>
              <a:t> 3000 User Manual</a:t>
            </a:r>
            <a:br>
              <a:rPr lang="en-US" sz="1600" dirty="0" smtClean="0"/>
            </a:br>
            <a:r>
              <a:rPr lang="en-US" sz="1600" dirty="0" smtClean="0"/>
              <a:t>Covering the </a:t>
            </a:r>
            <a:r>
              <a:rPr lang="en-US" sz="1600" dirty="0" err="1" smtClean="0"/>
              <a:t>SeaCom</a:t>
            </a:r>
            <a:r>
              <a:rPr lang="en-US" sz="1600" dirty="0" smtClean="0"/>
              <a:t> 3000 and all stations and system programming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/>
              <a:t>SeaCom</a:t>
            </a:r>
            <a:r>
              <a:rPr lang="en-US" sz="1600" dirty="0" smtClean="0"/>
              <a:t> System Manual</a:t>
            </a:r>
            <a:br>
              <a:rPr lang="en-US" sz="1600" dirty="0" smtClean="0"/>
            </a:br>
            <a:r>
              <a:rPr lang="en-US" sz="1600" dirty="0" smtClean="0"/>
              <a:t>Covering the </a:t>
            </a:r>
            <a:r>
              <a:rPr lang="en-US" sz="1600" dirty="0" err="1" smtClean="0"/>
              <a:t>SeaCom</a:t>
            </a:r>
            <a:r>
              <a:rPr lang="en-US" sz="1600" dirty="0" smtClean="0"/>
              <a:t> 2100, </a:t>
            </a:r>
            <a:r>
              <a:rPr lang="en-US" sz="1600" dirty="0" err="1" smtClean="0"/>
              <a:t>SeaCom</a:t>
            </a:r>
            <a:r>
              <a:rPr lang="en-US" sz="1600" dirty="0" smtClean="0"/>
              <a:t> 19’’ and all stations and system programming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MAN pages</a:t>
            </a:r>
            <a:br>
              <a:rPr lang="en-US" sz="1600" dirty="0" smtClean="0"/>
            </a:br>
            <a:r>
              <a:rPr lang="en-US" sz="1600" dirty="0" smtClean="0"/>
              <a:t>Short form manual for selected products</a:t>
            </a:r>
            <a:br>
              <a:rPr lang="en-US" sz="1600" dirty="0" smtClean="0"/>
            </a:b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800100" lvl="1" indent="-34290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 marL="1257300" lvl="2" indent="-342900"/>
            <a:endParaRPr lang="en-US" b="1" dirty="0" smtClean="0"/>
          </a:p>
          <a:p>
            <a:pPr marL="1257300" lvl="2" indent="-342900"/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17358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47864" y="4005064"/>
            <a:ext cx="18002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5580112" y="4005064"/>
            <a:ext cx="172819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180019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1728192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Cables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988840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Always use twisted pair shielded</a:t>
            </a:r>
          </a:p>
          <a:p>
            <a:endParaRPr lang="en-US" b="1" dirty="0" smtClean="0"/>
          </a:p>
          <a:p>
            <a:r>
              <a:rPr lang="en-US" b="1" dirty="0" smtClean="0"/>
              <a:t>SC325, SC325 and SC220 </a:t>
            </a:r>
            <a:endParaRPr lang="en-US" dirty="0" smtClean="0"/>
          </a:p>
          <a:p>
            <a:r>
              <a:rPr lang="en-US" sz="1600" dirty="0" smtClean="0"/>
              <a:t>Minimum 0.25mm</a:t>
            </a:r>
            <a:r>
              <a:rPr lang="en-US" sz="1600" baseline="30000" dirty="0" smtClean="0"/>
              <a:t>2  </a:t>
            </a:r>
            <a:r>
              <a:rPr lang="en-US" sz="1600" dirty="0" smtClean="0"/>
              <a:t>length of cable.   max. 1800m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SC411 and SC421 with internal speaker only</a:t>
            </a:r>
            <a:endParaRPr lang="en-US" dirty="0" smtClean="0"/>
          </a:p>
          <a:p>
            <a:r>
              <a:rPr lang="en-US" sz="1600" dirty="0" smtClean="0"/>
              <a:t>1 mm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 per 600m  </a:t>
            </a:r>
            <a:r>
              <a:rPr lang="en-US" sz="1600" dirty="0" err="1" smtClean="0"/>
              <a:t>lentgth</a:t>
            </a:r>
            <a:r>
              <a:rPr lang="en-US" sz="1600" dirty="0" smtClean="0"/>
              <a:t> of cable.  max. 1800m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SC211, SC411 and SC421 with external 10W speaker in use</a:t>
            </a:r>
            <a:endParaRPr lang="en-US" dirty="0" smtClean="0"/>
          </a:p>
          <a:p>
            <a:r>
              <a:rPr lang="en-US" sz="1600" dirty="0" smtClean="0"/>
              <a:t>1 mm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  per 200m length of cable.   max. 1800m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Shielding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Using PIM of the SeaColm 3000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1"/>
            <a:ext cx="7272808" cy="510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Thanks for watching the presentation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References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3074" name="Picture 2" descr="C:\Users\Carl Johan\Desktop\Training\ContainerVes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99"/>
            <a:ext cx="3070944" cy="1872209"/>
          </a:xfrm>
          <a:prstGeom prst="rect">
            <a:avLst/>
          </a:prstGeom>
          <a:noFill/>
        </p:spPr>
      </p:pic>
      <p:pic>
        <p:nvPicPr>
          <p:cNvPr id="3093" name="Picture 21" descr="C:\Users\Carl Johan\Desktop\Training\Traw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3501008"/>
            <a:ext cx="2987824" cy="1821535"/>
          </a:xfrm>
          <a:prstGeom prst="rect">
            <a:avLst/>
          </a:prstGeom>
          <a:noFill/>
        </p:spPr>
      </p:pic>
      <p:pic>
        <p:nvPicPr>
          <p:cNvPr id="3094" name="Picture 22" descr="C:\Users\Carl Johan\Desktop\Training\CarCarri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01008"/>
            <a:ext cx="3059832" cy="1865435"/>
          </a:xfrm>
          <a:prstGeom prst="rect">
            <a:avLst/>
          </a:prstGeom>
          <a:noFill/>
        </p:spPr>
      </p:pic>
      <p:pic>
        <p:nvPicPr>
          <p:cNvPr id="3095" name="Picture 23" descr="C:\Users\Carl Johan\Desktop\Training\CargoSh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157193"/>
            <a:ext cx="3096344" cy="1700808"/>
          </a:xfrm>
          <a:prstGeom prst="rect">
            <a:avLst/>
          </a:prstGeom>
          <a:noFill/>
        </p:spPr>
      </p:pic>
      <p:pic>
        <p:nvPicPr>
          <p:cNvPr id="3097" name="Picture 25" descr="C:\Users\Carl Johan\Desktop\Training\DiveSupportVess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628801"/>
            <a:ext cx="3038157" cy="1872208"/>
          </a:xfrm>
          <a:prstGeom prst="rect">
            <a:avLst/>
          </a:prstGeom>
          <a:noFill/>
        </p:spPr>
      </p:pic>
      <p:pic>
        <p:nvPicPr>
          <p:cNvPr id="3098" name="Picture 26" descr="C:\Users\Carl Johan\Desktop\Training\Dred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157192"/>
            <a:ext cx="2987823" cy="1700808"/>
          </a:xfrm>
          <a:prstGeom prst="rect">
            <a:avLst/>
          </a:prstGeom>
          <a:noFill/>
        </p:spPr>
      </p:pic>
      <p:pic>
        <p:nvPicPr>
          <p:cNvPr id="3099" name="Picture 27" descr="C:\Users\Carl Johan\Desktop\Training\IceBreak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628800"/>
            <a:ext cx="3096344" cy="1887696"/>
          </a:xfrm>
          <a:prstGeom prst="rect">
            <a:avLst/>
          </a:prstGeom>
          <a:noFill/>
        </p:spPr>
      </p:pic>
      <p:pic>
        <p:nvPicPr>
          <p:cNvPr id="3100" name="Picture 28" descr="C:\Users\Carl Johan\Desktop\Training\RoyalArcticLi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3" y="3501008"/>
            <a:ext cx="3096343" cy="1668195"/>
          </a:xfrm>
          <a:prstGeom prst="rect">
            <a:avLst/>
          </a:prstGeom>
          <a:noFill/>
        </p:spPr>
      </p:pic>
      <p:pic>
        <p:nvPicPr>
          <p:cNvPr id="3101" name="Picture 29" descr="C:\Users\Carl Johan\Desktop\Training\SupplyVesse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5157193"/>
            <a:ext cx="3059832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Product line overview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6693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Exchange systems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/>
              <a:t>SeaCom</a:t>
            </a:r>
            <a:r>
              <a:rPr lang="en-US" sz="1600" dirty="0" smtClean="0"/>
              <a:t> 3000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/>
              <a:t>SeaCom</a:t>
            </a:r>
            <a:r>
              <a:rPr lang="en-US" sz="1600" dirty="0" smtClean="0"/>
              <a:t> 2100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/>
              <a:t>SeaCom</a:t>
            </a:r>
            <a:r>
              <a:rPr lang="en-US" sz="1600" dirty="0" smtClean="0"/>
              <a:t>  19’’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Intercom stations and telephones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SC211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SC411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SC421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SC220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SC325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Accessories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Circuit boards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Accessories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Exchanges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Picture 2" descr="C:\Users\Carl Johan\Desktop\Training\10-091-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852936"/>
            <a:ext cx="2808312" cy="2808312"/>
          </a:xfrm>
          <a:prstGeom prst="rect">
            <a:avLst/>
          </a:prstGeom>
          <a:noFill/>
        </p:spPr>
      </p:pic>
      <p:pic>
        <p:nvPicPr>
          <p:cNvPr id="5" name="Picture 2" descr="C:\Users\Carl Johan\Desktop\Training\10-092-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08920"/>
            <a:ext cx="3312368" cy="3312368"/>
          </a:xfrm>
          <a:prstGeom prst="rect">
            <a:avLst/>
          </a:prstGeom>
          <a:noFill/>
        </p:spPr>
      </p:pic>
      <p:pic>
        <p:nvPicPr>
          <p:cNvPr id="6" name="Picture 3" descr="C:\Users\Carl Johan\Desktop\Training\10-092-0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2088232" cy="208823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242088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/>
              <a:t>SeaCom 3000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864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dirty="0" smtClean="0"/>
              <a:t>SeaCom 2100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8184" y="306896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/>
              <a:t>SeaCom 19’’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SeaCom 3000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988840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Compact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Low cost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All cable terminations inside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24 extensions  (extendable to 144)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2 trunk lines for satellite terminals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2 Audio out for PA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Alarm relay output for bridge alarm systems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Powered by 2 x 24V  (main and battery)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Low power 6W (24 lines system)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0 - 55 </a:t>
            </a:r>
            <a:r>
              <a:rPr lang="en-US" sz="1600" dirty="0" err="1" smtClean="0"/>
              <a:t>dgs</a:t>
            </a:r>
            <a:r>
              <a:rPr lang="en-US" sz="1600" dirty="0" smtClean="0"/>
              <a:t> operating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Type approved by DNV-GL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All common features of telephone systems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Windows based configuration of number plan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LxBxH</a:t>
            </a:r>
            <a:r>
              <a:rPr lang="en-US" sz="1600" dirty="0" smtClean="0"/>
              <a:t>  372 x 179 x 505 mm</a:t>
            </a:r>
            <a:endParaRPr lang="en-US" sz="1600" dirty="0"/>
          </a:p>
        </p:txBody>
      </p:sp>
      <p:pic>
        <p:nvPicPr>
          <p:cNvPr id="4099" name="Picture 3" descr="C:\Users\Carl Johan\Desktop\Training\10-092-0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da-DK" sz="4400" dirty="0" smtClean="0"/>
              <a:t>SeaCom 3000 inside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1027" name="Picture 3" descr="C:\Users\Carl Johan\Desktop\Training\10-092-0305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420888"/>
            <a:ext cx="2531617" cy="2531617"/>
          </a:xfrm>
          <a:prstGeom prst="rect">
            <a:avLst/>
          </a:prstGeom>
          <a:noFill/>
        </p:spPr>
      </p:pic>
      <p:pic>
        <p:nvPicPr>
          <p:cNvPr id="1028" name="Picture 4" descr="C:\Users\Carl Johan\Desktop\Training\10-092-0305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3488433" cy="3488433"/>
          </a:xfrm>
          <a:prstGeom prst="rect">
            <a:avLst/>
          </a:prstGeom>
          <a:noFill/>
        </p:spPr>
      </p:pic>
      <p:pic>
        <p:nvPicPr>
          <p:cNvPr id="1029" name="Picture 5" descr="C:\Users\Carl Johan\Desktop\Training\10-092-0305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3119513" cy="311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726</TotalTime>
  <Words>1388</Words>
  <Application>Microsoft Office PowerPoint</Application>
  <PresentationFormat>On-screen Show (4:3)</PresentationFormat>
  <Paragraphs>435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SeaCom product presentation </vt:lpstr>
      <vt:lpstr>This presentation </vt:lpstr>
      <vt:lpstr>Purpose of the SeaCom system </vt:lpstr>
      <vt:lpstr>Functionalities </vt:lpstr>
      <vt:lpstr>References </vt:lpstr>
      <vt:lpstr>Product line overview </vt:lpstr>
      <vt:lpstr>Exchanges </vt:lpstr>
      <vt:lpstr>SeaCom 3000 </vt:lpstr>
      <vt:lpstr>SeaCom 3000 inside </vt:lpstr>
      <vt:lpstr>SeaCom 2100 </vt:lpstr>
      <vt:lpstr>SeaCom 2100 inside </vt:lpstr>
      <vt:lpstr>SeaCom 19’’ </vt:lpstr>
      <vt:lpstr>Circuit boards for exchanges </vt:lpstr>
      <vt:lpstr>AEXT16 </vt:lpstr>
      <vt:lpstr>AEXT8 </vt:lpstr>
      <vt:lpstr>FIO4 </vt:lpstr>
      <vt:lpstr>FIO2 </vt:lpstr>
      <vt:lpstr>CP2 </vt:lpstr>
      <vt:lpstr>LSP </vt:lpstr>
      <vt:lpstr>PSU2 </vt:lpstr>
      <vt:lpstr>CTU2 </vt:lpstr>
      <vt:lpstr>CTU24 </vt:lpstr>
      <vt:lpstr>PDU </vt:lpstr>
      <vt:lpstr>PIM </vt:lpstr>
      <vt:lpstr>Intercom stations and telephones </vt:lpstr>
      <vt:lpstr>General concepts </vt:lpstr>
      <vt:lpstr>SC411 </vt:lpstr>
      <vt:lpstr>SC421 </vt:lpstr>
      <vt:lpstr>SC220 </vt:lpstr>
      <vt:lpstr>SC211 </vt:lpstr>
      <vt:lpstr>TX325 / SC325 </vt:lpstr>
      <vt:lpstr>Accessories for intercom stations </vt:lpstr>
      <vt:lpstr>Accessories for intercom stations </vt:lpstr>
      <vt:lpstr>Accessories for intercom stations </vt:lpstr>
      <vt:lpstr>Accessories for intercom stations </vt:lpstr>
      <vt:lpstr>System programming </vt:lpstr>
      <vt:lpstr>Accessing the configuration file </vt:lpstr>
      <vt:lpstr>Basic views of the configuration tool </vt:lpstr>
      <vt:lpstr>System call numbers </vt:lpstr>
      <vt:lpstr>Access control </vt:lpstr>
      <vt:lpstr>Miscellaneous good to know </vt:lpstr>
      <vt:lpstr>Manuals and MAN pages </vt:lpstr>
      <vt:lpstr>Cables </vt:lpstr>
      <vt:lpstr>Shielding </vt:lpstr>
      <vt:lpstr>Using PIM of the SeaColm 3000 </vt:lpstr>
      <vt:lpstr>Thanks for watching the presentation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AlphaConnect Product training</dc:title>
  <dc:creator>Carl Johan</dc:creator>
  <cp:lastModifiedBy>Carl Johan</cp:lastModifiedBy>
  <cp:revision>115</cp:revision>
  <dcterms:created xsi:type="dcterms:W3CDTF">2018-05-16T09:31:51Z</dcterms:created>
  <dcterms:modified xsi:type="dcterms:W3CDTF">2019-02-27T13:15:14Z</dcterms:modified>
</cp:coreProperties>
</file>